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8" r:id="rId6"/>
    <p:sldId id="279" r:id="rId7"/>
    <p:sldId id="280" r:id="rId8"/>
    <p:sldId id="283" r:id="rId9"/>
    <p:sldId id="284" r:id="rId10"/>
    <p:sldId id="285" r:id="rId11"/>
    <p:sldId id="286" r:id="rId12"/>
    <p:sldId id="277" r:id="rId13"/>
    <p:sldId id="282" r:id="rId14"/>
    <p:sldId id="281" r:id="rId15"/>
    <p:sldId id="278" r:id="rId16"/>
    <p:sldId id="287" r:id="rId17"/>
    <p:sldId id="288" r:id="rId18"/>
    <p:sldId id="291" r:id="rId19"/>
    <p:sldId id="29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5E5F8-0653-42EC-8E77-D43BD73FDD7A}" v="2710" dt="2019-11-17T15:49:19.576"/>
    <p1510:client id="{2EF76350-EDA2-4475-884A-F9ECA184D85C}" v="829" dt="2019-11-21T09:07:56.858"/>
    <p1510:client id="{2FD50A10-1BA1-4A17-BFAE-924A581497C7}" v="962" dt="2019-10-29T17:48:46.841"/>
    <p1510:client id="{5BC5395E-AE12-4257-A0AD-180E993773F8}" v="21" dt="2019-11-17T16:07:05.475"/>
    <p1510:client id="{7C0FA787-62D8-4F1B-A6AB-30AB82BBC0F2}" v="274" dt="2019-11-14T21:20:49.687"/>
    <p1510:client id="{8839BEC9-AFAB-4EAB-9FD7-408B096557A1}" v="46" dt="2019-11-17T22:29:26.629"/>
    <p1510:client id="{96E8F059-19CD-43E1-BE4B-9DE3B49E2B9B}" v="1367" dt="2019-11-28T02:51:50.490"/>
    <p1510:client id="{97DB5A2B-9E42-4C5A-B1FA-F441F66A6F75}" v="3072" dt="2019-11-21T16:48:52.433"/>
    <p1510:client id="{9E982207-5492-4256-AE6F-BFFDA26B2651}" v="11" dt="2019-11-21T18:15:18.830"/>
    <p1510:client id="{C0A6D971-1592-4E91-84DA-BAEA2BC8DCCA}" v="12" dt="2019-11-27T02:19:25.189"/>
    <p1510:client id="{C26D05D5-25D6-4C3B-893B-57076A9CF946}" v="86" dt="2019-11-12T03:52:33.129"/>
    <p1510:client id="{CACC81B0-8FB0-4B99-822D-CF4D547D44D3}" v="1" dt="2019-11-11T19:50:33.750"/>
    <p1510:client id="{CC6DD6BC-BC76-4909-8F54-3EDC09CF4754}" v="73" dt="2019-11-13T23:27:57.512"/>
    <p1510:client id="{D261AB46-9E76-44D4-888A-44BBA4E9AF90}" v="14" dt="2019-11-16T21:07:57.390"/>
    <p1510:client id="{D322134A-EE67-4B14-9255-AA570E125B54}" v="273" dt="2019-11-14T01:02:30.666"/>
    <p1510:client id="{E1EA220E-B217-4023-822C-085C9A46BC3F}" v="340" dt="2019-11-12T17:55:26.101"/>
    <p1510:client id="{F5C4CA5D-9BB8-4F25-A9BA-F2182A808704}" v="343" dt="2019-11-17T04:10:06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5033" autoAdjust="0"/>
  </p:normalViewPr>
  <p:slideViewPr>
    <p:cSldViewPr snapToGrid="0" snapToObjects="1">
      <p:cViewPr varScale="1">
        <p:scale>
          <a:sx n="85" d="100"/>
          <a:sy n="85" d="100"/>
        </p:scale>
        <p:origin x="79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66" d="100"/>
          <a:sy n="66" d="100"/>
        </p:scale>
        <p:origin x="3330" y="1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EF0912-B83A-42C6-BB23-7A690E7AC3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D5DC4-1380-4B24-BDBD-DA7EA6CBC5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7B97B-9619-4AC8-82FF-73C4D5713A4E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334A9-4ADD-4E49-92B8-B060BCE554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3E284-A085-4213-BAFF-1E760A903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F27E8-CC73-4BD4-BE7E-584FE3DD71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4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1B5C6-863E-4100-B40A-8ADE734BFBC6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5B5E6-9E00-4F32-96FF-298B8A177D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3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0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4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05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21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16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32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4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1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11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0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8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8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86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0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5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0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0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2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282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2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03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bc.ca/news/canada/saskatchewan/diabetes-rates-saskatchewan-climb-1.3933762" TargetMode="Externa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2980" y="1399526"/>
            <a:ext cx="9557467" cy="2429657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MACHINE LEARNING</a:t>
            </a:r>
            <a:br>
              <a:rPr lang="en-US" b="1" dirty="0"/>
            </a:br>
            <a:r>
              <a:rPr lang="en-US" b="1"/>
              <a:t> for </a:t>
            </a:r>
            <a:br>
              <a:rPr lang="en-US" b="1" dirty="0"/>
            </a:br>
            <a:r>
              <a:rPr lang="en-US" b="1"/>
              <a:t>diabetic retinopathy DETECTION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Vaibhav Sharma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will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wallace</a:t>
            </a:r>
            <a:endParaRPr lang="en-US" dirty="0" err="1">
              <a:solidFill>
                <a:schemeClr val="accent1">
                  <a:lumMod val="40000"/>
                  <a:lumOff val="6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C769B-917A-410F-8792-4BF2A1BA2820}"/>
              </a:ext>
            </a:extLst>
          </p:cNvPr>
          <p:cNvSpPr txBox="1"/>
          <p:nvPr/>
        </p:nvSpPr>
        <p:spPr>
          <a:xfrm>
            <a:off x="9453282" y="515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  Problem and Motivation</a:t>
            </a:r>
          </a:p>
        </p:txBody>
      </p:sp>
      <p:pic>
        <p:nvPicPr>
          <p:cNvPr id="12" name="Picture 12" descr="A picture containing monitor, screen, sitting, dark&#10;&#10;Description generated with very high confidence">
            <a:extLst>
              <a:ext uri="{FF2B5EF4-FFF2-40B4-BE49-F238E27FC236}">
                <a16:creationId xmlns:a16="http://schemas.microsoft.com/office/drawing/2014/main" id="{83A5972D-7AF4-478D-9307-3E5CD8DE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70447"/>
            <a:ext cx="10486463" cy="4904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F4B2E-ACBD-41E5-BC9B-4E4F7F91BA7E}"/>
              </a:ext>
            </a:extLst>
          </p:cNvPr>
          <p:cNvSpPr txBox="1"/>
          <p:nvPr/>
        </p:nvSpPr>
        <p:spPr>
          <a:xfrm>
            <a:off x="452158" y="418541"/>
            <a:ext cx="90409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 five-point grading scale (0 – 4) is used during the training phase:</a:t>
            </a:r>
            <a:endParaRPr lang="en-US" sz="2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61F57-028B-493C-BEDA-33ABC1EF1997}"/>
              </a:ext>
            </a:extLst>
          </p:cNvPr>
          <p:cNvSpPr txBox="1"/>
          <p:nvPr/>
        </p:nvSpPr>
        <p:spPr>
          <a:xfrm>
            <a:off x="1794061" y="5727326"/>
            <a:ext cx="647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422CA-9FE7-44EF-BE4D-94F1FAD6F7B9}"/>
              </a:ext>
            </a:extLst>
          </p:cNvPr>
          <p:cNvSpPr txBox="1"/>
          <p:nvPr/>
        </p:nvSpPr>
        <p:spPr>
          <a:xfrm>
            <a:off x="3867149" y="5727326"/>
            <a:ext cx="647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dirty="0"/>
              <a:t>1</a:t>
            </a:r>
            <a:endParaRPr lang="en-US" sz="48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3B8A1-F993-4B48-A7B6-ADF6F5A58EAF}"/>
              </a:ext>
            </a:extLst>
          </p:cNvPr>
          <p:cNvSpPr txBox="1"/>
          <p:nvPr/>
        </p:nvSpPr>
        <p:spPr>
          <a:xfrm>
            <a:off x="5895413" y="5682501"/>
            <a:ext cx="647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25569-9E8E-4F6F-B4BE-B26870EC02E5}"/>
              </a:ext>
            </a:extLst>
          </p:cNvPr>
          <p:cNvSpPr txBox="1"/>
          <p:nvPr/>
        </p:nvSpPr>
        <p:spPr>
          <a:xfrm>
            <a:off x="8035737" y="5648885"/>
            <a:ext cx="647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dirty="0"/>
              <a:t>3</a:t>
            </a:r>
            <a:endParaRPr lang="en-US" sz="4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D7144-1CD8-41E1-9C88-3748CDF73998}"/>
              </a:ext>
            </a:extLst>
          </p:cNvPr>
          <p:cNvSpPr txBox="1"/>
          <p:nvPr/>
        </p:nvSpPr>
        <p:spPr>
          <a:xfrm>
            <a:off x="10086413" y="5648884"/>
            <a:ext cx="647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dirty="0"/>
              <a:t>4</a:t>
            </a:r>
            <a:endParaRPr lang="en-US" sz="4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22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sitting, large, filled, table&#10;&#10;Description generated with very high confidence">
            <a:extLst>
              <a:ext uri="{FF2B5EF4-FFF2-40B4-BE49-F238E27FC236}">
                <a16:creationId xmlns:a16="http://schemas.microsoft.com/office/drawing/2014/main" id="{8F6CDA94-F4D6-4D8A-9D60-FE801367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015144"/>
            <a:ext cx="8260468" cy="5663453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B732F82-6E72-49EE-BB7E-DEEC5DBE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359" y="1014097"/>
            <a:ext cx="3024002" cy="5621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84B556-7B03-4D50-BC8C-8D1B33D65FE0}"/>
              </a:ext>
            </a:extLst>
          </p:cNvPr>
          <p:cNvSpPr txBox="1"/>
          <p:nvPr/>
        </p:nvSpPr>
        <p:spPr>
          <a:xfrm>
            <a:off x="172012" y="82363"/>
            <a:ext cx="8458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During the training phase, the neural network is given an "answer key".</a:t>
            </a:r>
            <a:br>
              <a:rPr lang="en-US" dirty="0">
                <a:solidFill>
                  <a:schemeClr val="bg1"/>
                </a:solidFill>
                <a:cs typeface="Calibri"/>
              </a:rPr>
            </a:br>
            <a:r>
              <a:rPr lang="en-US" dirty="0">
                <a:solidFill>
                  <a:schemeClr val="bg1"/>
                </a:solidFill>
                <a:cs typeface="Calibri"/>
              </a:rPr>
              <a:t>Otherwise, the network will never begin to learn which eyes are healthy or not.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The training dataset consists of two parts: the </a:t>
            </a:r>
            <a:r>
              <a:rPr lang="en-US" b="1" dirty="0">
                <a:solidFill>
                  <a:schemeClr val="bg1"/>
                </a:solidFill>
                <a:cs typeface="Calibri" panose="020F0502020204030204"/>
              </a:rPr>
              <a:t>images 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and the</a:t>
            </a:r>
            <a:r>
              <a:rPr lang="en-US" b="1" dirty="0">
                <a:solidFill>
                  <a:schemeClr val="bg1"/>
                </a:solidFill>
                <a:cs typeface="Calibri" panose="020F0502020204030204"/>
              </a:rPr>
              <a:t> training labels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9DED45E-6E5B-413D-8899-919169996724}"/>
              </a:ext>
            </a:extLst>
          </p:cNvPr>
          <p:cNvSpPr/>
          <p:nvPr/>
        </p:nvSpPr>
        <p:spPr>
          <a:xfrm>
            <a:off x="9579640" y="87897"/>
            <a:ext cx="437029" cy="851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2DB95-AAFC-4A23-85EA-83B265F5E8EF}"/>
              </a:ext>
            </a:extLst>
          </p:cNvPr>
          <p:cNvSpPr txBox="1"/>
          <p:nvPr/>
        </p:nvSpPr>
        <p:spPr>
          <a:xfrm>
            <a:off x="9904319" y="87965"/>
            <a:ext cx="2138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 the five-point scale from the last slide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2973-99AF-425B-B1C6-52CF7604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MAIN FUNCTIONAL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5C6C0-025B-471F-A751-39DEF693D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>
                <a:cs typeface="Calibri"/>
              </a:rPr>
              <a:t>Enable end user (likely an ophthalmologist or other clinician) to upload high resolution retinal images.</a:t>
            </a:r>
          </a:p>
          <a:p>
            <a:r>
              <a:rPr lang="en-US" sz="2800" dirty="0">
                <a:cs typeface="Calibri"/>
              </a:rPr>
              <a:t>Analyze the image using CNN.</a:t>
            </a:r>
          </a:p>
          <a:p>
            <a:r>
              <a:rPr lang="en-US" sz="2800" dirty="0">
                <a:cs typeface="Calibri"/>
              </a:rPr>
              <a:t>Present diagnosis to user; clearly demonstrate whether disease was detected or if the eye is healthy.</a:t>
            </a:r>
          </a:p>
        </p:txBody>
      </p:sp>
    </p:spTree>
    <p:extLst>
      <p:ext uri="{BB962C8B-B14F-4D97-AF65-F5344CB8AC3E}">
        <p14:creationId xmlns:p14="http://schemas.microsoft.com/office/powerpoint/2010/main" val="220421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2973-99AF-425B-B1C6-52CF7604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105" y="-388314"/>
            <a:ext cx="10131425" cy="1456267"/>
          </a:xfrm>
        </p:spPr>
        <p:txBody>
          <a:bodyPr/>
          <a:lstStyle/>
          <a:p>
            <a:r>
              <a:rPr lang="en-US">
                <a:cs typeface="Calibri Light"/>
              </a:rPr>
              <a:t>DJANGO'S UNIQUE MVT DESIGN</a:t>
            </a:r>
            <a:endParaRPr lang="en-US" dirty="0"/>
          </a:p>
        </p:txBody>
      </p:sp>
      <p:pic>
        <p:nvPicPr>
          <p:cNvPr id="7" name="Picture 7" descr="A picture containing text, white, clock&#10;&#10;Description generated with very high confidence">
            <a:extLst>
              <a:ext uri="{FF2B5EF4-FFF2-40B4-BE49-F238E27FC236}">
                <a16:creationId xmlns:a16="http://schemas.microsoft.com/office/drawing/2014/main" id="{A1161830-3900-4DDB-9C46-21306735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89" y="3201147"/>
            <a:ext cx="9759175" cy="3173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F3FAFB-EBCD-4E56-8992-4F369E1D638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C6EAC-F4EA-498A-9089-3B09C3F805F9}"/>
              </a:ext>
            </a:extLst>
          </p:cNvPr>
          <p:cNvSpPr txBox="1"/>
          <p:nvPr/>
        </p:nvSpPr>
        <p:spPr>
          <a:xfrm>
            <a:off x="1131017" y="614822"/>
            <a:ext cx="856061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It is sometimes referred to as an architecture style, while others argue it is more of a design pattern.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Django has its own unique version of the more traditional MVC software layout that we are familiar with.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MVT stands for "model – view – template"; in this case, the template is what separates the display from other components.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The main difference with MVT is that the view is not so much behind the scenes (as in MVC) and has moved closer to the front, essentially acting as a controller for incoming and outgoing information. 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DBCFE-2C81-48DA-9E12-3572DEEEBDCF}"/>
              </a:ext>
            </a:extLst>
          </p:cNvPr>
          <p:cNvSpPr txBox="1"/>
          <p:nvPr/>
        </p:nvSpPr>
        <p:spPr>
          <a:xfrm>
            <a:off x="520086" y="6394858"/>
            <a:ext cx="11354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Note: </a:t>
            </a:r>
            <a:r>
              <a:rPr lang="en-US"/>
              <a:t> The URL component above is internal to Django; it is not the same as the URL the user types in their browser.</a:t>
            </a:r>
          </a:p>
        </p:txBody>
      </p:sp>
    </p:spTree>
    <p:extLst>
      <p:ext uri="{BB962C8B-B14F-4D97-AF65-F5344CB8AC3E}">
        <p14:creationId xmlns:p14="http://schemas.microsoft.com/office/powerpoint/2010/main" val="19563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2973-99AF-425B-B1C6-52CF7604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105" y="-388314"/>
            <a:ext cx="10131425" cy="1456267"/>
          </a:xfrm>
        </p:spPr>
        <p:txBody>
          <a:bodyPr/>
          <a:lstStyle/>
          <a:p>
            <a:r>
              <a:rPr lang="en-US">
                <a:cs typeface="Calibri Light"/>
              </a:rPr>
              <a:t>DJANGO'S UNIQUE MVT DESIGN</a:t>
            </a:r>
            <a:endParaRPr lang="en-US" dirty="0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BAD66E-2FCB-4C9E-B1B4-37A0A962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62" y="755696"/>
            <a:ext cx="7050469" cy="58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3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2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66634A44-A6C1-4BCD-84A9-CCFCA7E6E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497" y="783343"/>
            <a:ext cx="6799006" cy="52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6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1F8B306-4DF7-4C8D-A5CE-05B37793E183}"/>
              </a:ext>
            </a:extLst>
          </p:cNvPr>
          <p:cNvSpPr txBox="1">
            <a:spLocks/>
          </p:cNvSpPr>
          <p:nvPr/>
        </p:nvSpPr>
        <p:spPr>
          <a:xfrm>
            <a:off x="1066801" y="-491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cs typeface="Calibri Light"/>
              </a:rPr>
              <a:t>SOFTWARE DEVELOPMENT TOOLS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and resources</a:t>
            </a:r>
            <a:endParaRPr lang="en-US" dirty="0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BE141-5B95-43BF-9415-299CD4CD600A}"/>
              </a:ext>
            </a:extLst>
          </p:cNvPr>
          <p:cNvSpPr txBox="1"/>
          <p:nvPr/>
        </p:nvSpPr>
        <p:spPr>
          <a:xfrm>
            <a:off x="272864" y="1572746"/>
            <a:ext cx="1137172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/>
              <a:t>Python: </a:t>
            </a:r>
            <a:r>
              <a:rPr lang="en-US" sz="1500"/>
              <a:t>   Primary language used for this project.</a:t>
            </a:r>
            <a:br>
              <a:rPr lang="en-US" sz="1500" dirty="0"/>
            </a:br>
            <a:endParaRPr lang="en-US" sz="1500" dirty="0">
              <a:cs typeface="Calibri"/>
            </a:endParaRPr>
          </a:p>
          <a:p>
            <a:r>
              <a:rPr lang="en-US" sz="1500" b="1">
                <a:cs typeface="Calibri"/>
              </a:rPr>
              <a:t>Django: </a:t>
            </a:r>
            <a:r>
              <a:rPr lang="en-US" sz="1500">
                <a:cs typeface="Calibri"/>
              </a:rPr>
              <a:t>   Python-based web framework.</a:t>
            </a:r>
            <a:endParaRPr lang="en-US" sz="1500" dirty="0">
              <a:cs typeface="Calibri"/>
            </a:endParaRPr>
          </a:p>
          <a:p>
            <a:endParaRPr lang="en-US" sz="1500" dirty="0">
              <a:cs typeface="Calibri"/>
            </a:endParaRPr>
          </a:p>
          <a:p>
            <a:r>
              <a:rPr lang="en-US" sz="1500" b="1">
                <a:cs typeface="Calibri"/>
              </a:rPr>
              <a:t>Virtual Environment:</a:t>
            </a:r>
            <a:r>
              <a:rPr lang="en-US" sz="1500">
                <a:cs typeface="Calibri"/>
              </a:rPr>
              <a:t>    Keeps dependencies and Django project in an isolated environment.</a:t>
            </a:r>
            <a:endParaRPr lang="en-US" sz="1500" dirty="0">
              <a:cs typeface="Calibri"/>
            </a:endParaRPr>
          </a:p>
          <a:p>
            <a:br>
              <a:rPr lang="en-US" sz="1500" dirty="0">
                <a:cs typeface="Calibri"/>
              </a:rPr>
            </a:br>
            <a:r>
              <a:rPr lang="en-US" sz="1500" b="1">
                <a:cs typeface="Calibri"/>
              </a:rPr>
              <a:t>JQuery: </a:t>
            </a:r>
            <a:r>
              <a:rPr lang="en-US" sz="1500">
                <a:cs typeface="Calibri"/>
              </a:rPr>
              <a:t>   Well-known JavaScript library.</a:t>
            </a:r>
            <a:endParaRPr lang="en-US" sz="1500" dirty="0">
              <a:cs typeface="Calibri"/>
            </a:endParaRPr>
          </a:p>
          <a:p>
            <a:endParaRPr lang="en-US" sz="1500" dirty="0">
              <a:cs typeface="Calibri"/>
            </a:endParaRPr>
          </a:p>
          <a:p>
            <a:r>
              <a:rPr lang="en-US" sz="1500" b="1">
                <a:cs typeface="Calibri"/>
              </a:rPr>
              <a:t>HTML:</a:t>
            </a:r>
            <a:r>
              <a:rPr lang="en-US" sz="1500">
                <a:cs typeface="Calibri"/>
              </a:rPr>
              <a:t>    Used for the Django templates (MVT).</a:t>
            </a:r>
            <a:endParaRPr lang="en-US" sz="1500" dirty="0">
              <a:cs typeface="Calibri"/>
            </a:endParaRPr>
          </a:p>
          <a:p>
            <a:br>
              <a:rPr lang="en-US" sz="1500" dirty="0">
                <a:cs typeface="Calibri"/>
              </a:rPr>
            </a:br>
            <a:r>
              <a:rPr lang="en-US" sz="1500" b="1">
                <a:cs typeface="Calibri"/>
              </a:rPr>
              <a:t>Visual Studio Code (VS Code):</a:t>
            </a:r>
            <a:r>
              <a:rPr lang="en-US" sz="1500">
                <a:cs typeface="Calibri"/>
              </a:rPr>
              <a:t>    Integrated development environment (IDE).</a:t>
            </a:r>
            <a:endParaRPr lang="en-US" sz="1500" dirty="0">
              <a:cs typeface="Calibri"/>
            </a:endParaRPr>
          </a:p>
          <a:p>
            <a:br>
              <a:rPr lang="en-US" sz="1500" dirty="0">
                <a:cs typeface="Calibri"/>
              </a:rPr>
            </a:br>
            <a:r>
              <a:rPr lang="en-US" sz="1500" b="1">
                <a:cs typeface="Calibri"/>
              </a:rPr>
              <a:t>LucidChart:</a:t>
            </a:r>
            <a:r>
              <a:rPr lang="en-US" sz="1500">
                <a:cs typeface="Calibri"/>
              </a:rPr>
              <a:t>    UML diagram tool (with paywall).</a:t>
            </a:r>
            <a:endParaRPr lang="en-US" sz="1500" dirty="0">
              <a:cs typeface="Calibri"/>
            </a:endParaRPr>
          </a:p>
          <a:p>
            <a:br>
              <a:rPr lang="en-US" sz="1500" dirty="0">
                <a:cs typeface="Calibri"/>
              </a:rPr>
            </a:br>
            <a:r>
              <a:rPr lang="en-US" sz="1500" b="1">
                <a:cs typeface="Calibri"/>
              </a:rPr>
              <a:t>Draw.io:</a:t>
            </a:r>
            <a:r>
              <a:rPr lang="en-US" sz="1500">
                <a:cs typeface="Calibri"/>
              </a:rPr>
              <a:t>    UML diagram creation tool.</a:t>
            </a:r>
            <a:endParaRPr lang="en-US" sz="1500" dirty="0">
              <a:cs typeface="Calibri"/>
            </a:endParaRPr>
          </a:p>
          <a:p>
            <a:br>
              <a:rPr lang="en-US" sz="1500" dirty="0">
                <a:cs typeface="Calibri"/>
              </a:rPr>
            </a:br>
            <a:r>
              <a:rPr lang="en-US" sz="1500" b="1">
                <a:cs typeface="Calibri"/>
              </a:rPr>
              <a:t>Kaggle:</a:t>
            </a:r>
            <a:r>
              <a:rPr lang="en-US" sz="1500">
                <a:cs typeface="Calibri"/>
              </a:rPr>
              <a:t>    Hosts image datasets and Jupyter notebooks belonging to competitors.</a:t>
            </a:r>
            <a:endParaRPr lang="en-US" sz="1500" dirty="0">
              <a:cs typeface="Calibri"/>
            </a:endParaRPr>
          </a:p>
          <a:p>
            <a:br>
              <a:rPr lang="en-US" sz="1500" dirty="0">
                <a:cs typeface="Calibri"/>
              </a:rPr>
            </a:br>
            <a:r>
              <a:rPr lang="en-US" sz="1500" b="1" dirty="0">
                <a:cs typeface="Calibri"/>
              </a:rPr>
              <a:t>Jupyter Notebook:</a:t>
            </a:r>
            <a:r>
              <a:rPr lang="en-US" sz="1500" dirty="0">
                <a:cs typeface="Calibri"/>
              </a:rPr>
              <a:t>    A way to share Python code along with documentation, images, and the ability for readers to run it themselves in their browser.</a:t>
            </a:r>
            <a:br>
              <a:rPr lang="en-US" sz="1500" dirty="0">
                <a:cs typeface="Calibri"/>
              </a:rPr>
            </a:br>
            <a:br>
              <a:rPr lang="en-US" sz="1500" dirty="0">
                <a:cs typeface="Calibri"/>
              </a:rPr>
            </a:br>
            <a:r>
              <a:rPr lang="en-US" sz="1500" b="1">
                <a:cs typeface="Calibri"/>
              </a:rPr>
              <a:t>Trello: </a:t>
            </a:r>
            <a:r>
              <a:rPr lang="en-US" sz="1500">
                <a:cs typeface="Calibri"/>
              </a:rPr>
              <a:t>   Scheduling tool to help us keep organized.</a:t>
            </a:r>
            <a:endParaRPr lang="en-US" sz="1500" dirty="0">
              <a:cs typeface="Calibri"/>
            </a:endParaRPr>
          </a:p>
          <a:p>
            <a:endParaRPr lang="en-US" sz="1500" dirty="0">
              <a:cs typeface="Calibri"/>
            </a:endParaRPr>
          </a:p>
          <a:p>
            <a:endParaRPr lang="en-US" sz="1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889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is diabetic retinopathy?</a:t>
            </a:r>
          </a:p>
        </p:txBody>
      </p: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348" name="Content Placeholder 347">
            <a:extLst>
              <a:ext uri="{FF2B5EF4-FFF2-40B4-BE49-F238E27FC236}">
                <a16:creationId xmlns:a16="http://schemas.microsoft.com/office/drawing/2014/main" id="{A735AB80-FC2B-4D55-A305-9F607A8F5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Diabetic retinopathy (DR) is a disease that affects the blood vessels of the eye.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Over time, this causes eyesight to deteriorate.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Because diabetes is becoming more common around the world, DR is now one of the fastest growing causes of blindness.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Patients with either type I or type II diabetes are affected.  The longer a patient has had diabetes, the more likely they are to develop DR.  Those who have had diabetes for 20 years or more have up to an 80% chance of also having DR.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Saskatchewan is one of the hardest hit areas; in the last ten years, it is estimated that diabetes type II in our province has jumped by 58%.</a:t>
            </a:r>
            <a:r>
              <a:rPr lang="en-US" baseline="30000" dirty="0">
                <a:cs typeface="Calibri"/>
              </a:rPr>
              <a:t>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3E898-D80D-4F44-8860-9493D007F7DE}"/>
              </a:ext>
            </a:extLst>
          </p:cNvPr>
          <p:cNvSpPr txBox="1"/>
          <p:nvPr/>
        </p:nvSpPr>
        <p:spPr>
          <a:xfrm>
            <a:off x="4028669" y="6234173"/>
            <a:ext cx="91992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[1]    </a:t>
            </a:r>
            <a:r>
              <a:rPr lang="en-US" sz="1400" dirty="0">
                <a:hlinkClick r:id="rId5"/>
              </a:rPr>
              <a:t>https://www.cbc.ca/news/canada/saskatchewan/diabetes-rates-saskatchewan-climb-1.3933762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46CBD-DD45-4AE1-98A2-F3EE92AE9494}"/>
              </a:ext>
            </a:extLst>
          </p:cNvPr>
          <p:cNvSpPr txBox="1"/>
          <p:nvPr/>
        </p:nvSpPr>
        <p:spPr>
          <a:xfrm>
            <a:off x="9453282" y="515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  Problem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group of people on a field&#10;&#10;Description generated with high confidence">
            <a:extLst>
              <a:ext uri="{FF2B5EF4-FFF2-40B4-BE49-F238E27FC236}">
                <a16:creationId xmlns:a16="http://schemas.microsoft.com/office/drawing/2014/main" id="{0220B4F5-8032-4B77-BE3C-6D3067B0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574" y="523673"/>
            <a:ext cx="7890145" cy="5364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A69C3-D632-4C1E-8439-BDD70D6E0EBA}"/>
              </a:ext>
            </a:extLst>
          </p:cNvPr>
          <p:cNvSpPr txBox="1"/>
          <p:nvPr/>
        </p:nvSpPr>
        <p:spPr>
          <a:xfrm>
            <a:off x="9453282" y="515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  Problem and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E97C5-038B-4498-9002-442381D9B6E1}"/>
              </a:ext>
            </a:extLst>
          </p:cNvPr>
          <p:cNvSpPr txBox="1"/>
          <p:nvPr/>
        </p:nvSpPr>
        <p:spPr>
          <a:xfrm>
            <a:off x="9877095" y="6507067"/>
            <a:ext cx="41934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Image provided by Amarillo I Care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19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holding, sitting, front&#10;&#10;Description generated with very high confidence">
            <a:extLst>
              <a:ext uri="{FF2B5EF4-FFF2-40B4-BE49-F238E27FC236}">
                <a16:creationId xmlns:a16="http://schemas.microsoft.com/office/drawing/2014/main" id="{B9DC1886-6594-404E-9B37-72EDA4FE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92" y="1182116"/>
            <a:ext cx="7831390" cy="443641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8D683DD7-09BE-4B22-A78D-2AF2009BD3C2}"/>
              </a:ext>
            </a:extLst>
          </p:cNvPr>
          <p:cNvSpPr txBox="1"/>
          <p:nvPr/>
        </p:nvSpPr>
        <p:spPr>
          <a:xfrm>
            <a:off x="6438551" y="5621991"/>
            <a:ext cx="326758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Severe level of disease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C769B-917A-410F-8792-4BF2A1BA2820}"/>
              </a:ext>
            </a:extLst>
          </p:cNvPr>
          <p:cNvSpPr txBox="1"/>
          <p:nvPr/>
        </p:nvSpPr>
        <p:spPr>
          <a:xfrm>
            <a:off x="9453282" y="515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  Problem and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C6A0F-7B20-4084-956D-23FD9A3BAD0F}"/>
              </a:ext>
            </a:extLst>
          </p:cNvPr>
          <p:cNvSpPr txBox="1"/>
          <p:nvPr/>
        </p:nvSpPr>
        <p:spPr>
          <a:xfrm>
            <a:off x="9302784" y="6533649"/>
            <a:ext cx="428358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Image provided by Carolina Ophthalmology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33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EA430D-0565-4A6F-A970-D7072BD2E5B0}"/>
              </a:ext>
            </a:extLst>
          </p:cNvPr>
          <p:cNvSpPr txBox="1"/>
          <p:nvPr/>
        </p:nvSpPr>
        <p:spPr>
          <a:xfrm>
            <a:off x="9453282" y="515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  Problem and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DB433-0094-4E21-BBB7-6991F9430317}"/>
              </a:ext>
            </a:extLst>
          </p:cNvPr>
          <p:cNvSpPr txBox="1"/>
          <p:nvPr/>
        </p:nvSpPr>
        <p:spPr>
          <a:xfrm>
            <a:off x="3200400" y="1348657"/>
            <a:ext cx="5791199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cs typeface="Calibri"/>
              </a:rPr>
              <a:t>How can machine learning help?</a:t>
            </a:r>
            <a:endParaRPr lang="en-US"/>
          </a:p>
          <a:p>
            <a:pPr algn="ctr"/>
            <a:endParaRPr lang="en-US" sz="4400" dirty="0">
              <a:cs typeface="Calibri"/>
            </a:endParaRPr>
          </a:p>
          <a:p>
            <a:pPr algn="ctr"/>
            <a:r>
              <a:rPr lang="en-US" sz="4400" dirty="0">
                <a:cs typeface="Calibri"/>
              </a:rPr>
              <a:t>How can a neural network be trained to recognize disease?</a:t>
            </a:r>
          </a:p>
        </p:txBody>
      </p:sp>
    </p:spTree>
    <p:extLst>
      <p:ext uri="{BB962C8B-B14F-4D97-AF65-F5344CB8AC3E}">
        <p14:creationId xmlns:p14="http://schemas.microsoft.com/office/powerpoint/2010/main" val="97715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C769B-917A-410F-8792-4BF2A1BA2820}"/>
              </a:ext>
            </a:extLst>
          </p:cNvPr>
          <p:cNvSpPr txBox="1"/>
          <p:nvPr/>
        </p:nvSpPr>
        <p:spPr>
          <a:xfrm>
            <a:off x="9453282" y="515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  Problem and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0E7A-CC53-4089-BA0C-108ED421EC07}"/>
              </a:ext>
            </a:extLst>
          </p:cNvPr>
          <p:cNvSpPr txBox="1"/>
          <p:nvPr/>
        </p:nvSpPr>
        <p:spPr>
          <a:xfrm>
            <a:off x="421341" y="589428"/>
            <a:ext cx="843578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need a large amount of data – lots of images - to train a neural network until it can recognize patterns with the same accuracy (or better) as a human expert.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disease we are looking for affects the blood vessels deep inside the eye, so we need pictures of the interior of the eye.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Fortunately, these sorts of images have been collected for a long time, to be looked at manually, so there is a lot of data out there which can now be used to help train neural networks.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534C05-B5D4-418E-AEF6-B4B9E2EB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3666277"/>
            <a:ext cx="5264523" cy="2965652"/>
          </a:xfrm>
          <a:prstGeom prst="rect">
            <a:avLst/>
          </a:prstGeom>
        </p:spPr>
      </p:pic>
      <p:pic>
        <p:nvPicPr>
          <p:cNvPr id="5" name="Picture 5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A3AAD304-F87F-4EE0-AB12-C8FA1457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643113"/>
            <a:ext cx="5667934" cy="300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2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C769B-917A-410F-8792-4BF2A1BA2820}"/>
              </a:ext>
            </a:extLst>
          </p:cNvPr>
          <p:cNvSpPr txBox="1"/>
          <p:nvPr/>
        </p:nvSpPr>
        <p:spPr>
          <a:xfrm>
            <a:off x="9453282" y="515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  Problem and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0E7A-CC53-4089-BA0C-108ED421EC07}"/>
              </a:ext>
            </a:extLst>
          </p:cNvPr>
          <p:cNvSpPr txBox="1"/>
          <p:nvPr/>
        </p:nvSpPr>
        <p:spPr>
          <a:xfrm>
            <a:off x="1373841" y="174811"/>
            <a:ext cx="8435787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Imaging Issues:</a:t>
            </a:r>
            <a:br>
              <a:rPr lang="en-US" dirty="0"/>
            </a:b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Lighting will vary in every clinic (is the clinic itself well-lit?  Too bright?  Too dim?)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Image exposure will vary (underexposed or overexposed)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Resolution / image size...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Noise and artifacts, such as blur from patient motion...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Different equipment (e.g. ophthalmoscope versus smartphone)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data (images) used for training must come from a variety of sources so that the </a:t>
            </a:r>
            <a:r>
              <a:rPr lang="en-US">
                <a:cs typeface="Calibri"/>
              </a:rPr>
              <a:t>resulting neural network is able to identify disease in any environment!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534C05-B5D4-418E-AEF6-B4B9E2EB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3666277"/>
            <a:ext cx="5264523" cy="2965652"/>
          </a:xfrm>
          <a:prstGeom prst="rect">
            <a:avLst/>
          </a:prstGeom>
        </p:spPr>
      </p:pic>
      <p:pic>
        <p:nvPicPr>
          <p:cNvPr id="5" name="Picture 5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A3AAD304-F87F-4EE0-AB12-C8FA1457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643113"/>
            <a:ext cx="5667934" cy="300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C769B-917A-410F-8792-4BF2A1BA2820}"/>
              </a:ext>
            </a:extLst>
          </p:cNvPr>
          <p:cNvSpPr txBox="1"/>
          <p:nvPr/>
        </p:nvSpPr>
        <p:spPr>
          <a:xfrm>
            <a:off x="9453282" y="515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  Problem and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0E7A-CC53-4089-BA0C-108ED421EC07}"/>
              </a:ext>
            </a:extLst>
          </p:cNvPr>
          <p:cNvSpPr txBox="1"/>
          <p:nvPr/>
        </p:nvSpPr>
        <p:spPr>
          <a:xfrm>
            <a:off x="798848" y="3012550"/>
            <a:ext cx="1078902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Kaggle's datasets are the gold standard when it comes to training neural networks, with nearly 24,000 datasets for all different application domains (sports, gardening, astronomy,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 2015, Kaggle hosted a competition (with $100,000 in prizes) for the team that could program the most accurate neural network in diagnosing diabetic retinopathy.  The competition has been over for a while now, but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More importantly, Kaggle provided the dataset:  Over 36,000 high resolution images (82 GB) taken at various clinics.  This dataset consists of over 35,000 images, and each one has been graded by a trained clinician, i.e. it was given a score indicating whether the eye is healthy or diseased (and if so, how severe the condition is).</a:t>
            </a:r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7B28C183-6EC9-48F5-9B0B-393ED3D9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26" y="658255"/>
            <a:ext cx="3706905" cy="18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6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C9CE582E-BD29-4391-9BB0-EAD119651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90" y="3838914"/>
            <a:ext cx="10141972" cy="2829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2B8349-561A-4EC5-B24B-ECCAF844355B}"/>
              </a:ext>
            </a:extLst>
          </p:cNvPr>
          <p:cNvSpPr txBox="1"/>
          <p:nvPr/>
        </p:nvSpPr>
        <p:spPr>
          <a:xfrm>
            <a:off x="3503562" y="119625"/>
            <a:ext cx="579939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Convolutional neural network </a:t>
            </a:r>
            <a:br>
              <a:rPr lang="en-US" sz="2800" dirty="0"/>
            </a:br>
            <a:r>
              <a:rPr lang="en-US" sz="2800" dirty="0"/>
              <a:t>(also known as "CNN" or "</a:t>
            </a:r>
            <a:r>
              <a:rPr lang="en-US" sz="2800" dirty="0" err="1"/>
              <a:t>ConvNet</a:t>
            </a:r>
            <a:r>
              <a:rPr lang="en-US" sz="2800" dirty="0"/>
              <a:t>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E563B-A440-4FE3-B81E-D029F05CBD8D}"/>
              </a:ext>
            </a:extLst>
          </p:cNvPr>
          <p:cNvSpPr txBox="1"/>
          <p:nvPr/>
        </p:nvSpPr>
        <p:spPr>
          <a:xfrm>
            <a:off x="1696372" y="1409596"/>
            <a:ext cx="842952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convolutional neural network has an </a:t>
            </a:r>
            <a:r>
              <a:rPr lang="en-US" b="1" dirty="0"/>
              <a:t>input layer</a:t>
            </a:r>
            <a:r>
              <a:rPr lang="en-US" dirty="0"/>
              <a:t> and an </a:t>
            </a:r>
            <a:r>
              <a:rPr lang="en-US" b="1" dirty="0"/>
              <a:t>output layer</a:t>
            </a:r>
            <a:r>
              <a:rPr lang="en-US" dirty="0"/>
              <a:t>.</a:t>
            </a:r>
            <a:br>
              <a:rPr lang="en-US" dirty="0">
                <a:cs typeface="Calibri"/>
              </a:rPr>
            </a:br>
            <a:r>
              <a:rPr lang="en-US" dirty="0"/>
              <a:t>In between are multiple hidden convolutional layers.  They are often used as </a:t>
            </a:r>
            <a:r>
              <a:rPr lang="en-US" b="1" dirty="0"/>
              <a:t>image classifiers </a:t>
            </a:r>
            <a:r>
              <a:rPr lang="en-US" dirty="0"/>
              <a:t>(e.g. interpreting a handwritten note, identifying a face in a crowd,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These layers are inter-connected by neurons.  Each neuron is responsible for filtering information from a smaller chunk of the total image.  This is somewhat similar to how human vision involves many layers of neurons working together to form a visual field.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Eventually, when the network has been trained, it can recognize recurring patterns.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6700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178DDC-36E9-4EC8-A11F-9A81F92C03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C47A85-C19E-4256-8429-038D0FDE2D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FEF6A1A-C688-4464-AB07-AB68677D09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</Words>
  <Application>Microsoft Office PowerPoint</Application>
  <PresentationFormat>Widescreen</PresentationFormat>
  <Paragraphs>17</Paragraphs>
  <Slides>16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Celestial</vt:lpstr>
      <vt:lpstr>MACHINE LEARNING  for  diabetic retinopathy DETECTION</vt:lpstr>
      <vt:lpstr>What is diabetic retinopathy?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FUNCTIONAL REQUIREMENTS</vt:lpstr>
      <vt:lpstr>DJANGO'S UNIQUE MVT DESIGN</vt:lpstr>
      <vt:lpstr>DJANGO'S UNIQUE MVT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Celestial Design</dc:title>
  <dc:creator/>
  <cp:lastModifiedBy/>
  <cp:revision>1374</cp:revision>
  <dcterms:created xsi:type="dcterms:W3CDTF">2019-04-01T22:39:36Z</dcterms:created>
  <dcterms:modified xsi:type="dcterms:W3CDTF">2019-11-28T02:53:59Z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2019-04-01T22:39:43.0089704Z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c08b12af-717c-4ae9-a989-12bcb17fb5af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0x01010079F111ED35F8CC479449609E8A0923A6</vt:lpwstr>
  </property>
</Properties>
</file>